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688" r:id="rId3"/>
    <p:sldMasterId id="2147483691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C7E170F-3ABF-4CE7-8064-0D8E2A8861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76890AD-379D-418F-8C09-FCA75261DA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D9159-C117-4A89-A01A-21C175ED86CA}" type="datetimeFigureOut">
              <a:rPr lang="es-MX" smtClean="0"/>
              <a:t>22/03/2021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64C8B37-90A4-429F-B8CA-C175CDF78E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976248-8466-4CF1-8CE5-CDB82DD5BE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FF373-52F9-49D8-8D65-602C4259F84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86380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6F34C-2B1F-4DF3-845F-04C29BD8D4FC}" type="datetimeFigureOut">
              <a:rPr lang="es-MX" smtClean="0"/>
              <a:t>22/03/2021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F3BAE-0545-4907-B455-32E1A60745E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1466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6728"/>
            <a:ext cx="7772400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957" y="340428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Sesión Extraordinaria 01/2021 del 18 de marzo de 2021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811B-EC15-4221-9CE3-1524AEBB1E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990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411376" y="1127726"/>
            <a:ext cx="8321247" cy="46025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529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84358C0-DBA6-44F5-AC81-D806664C0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8" name="Marcador de pie de página 6">
            <a:extLst>
              <a:ext uri="{FF2B5EF4-FFF2-40B4-BE49-F238E27FC236}">
                <a16:creationId xmlns:a16="http://schemas.microsoft.com/office/drawing/2014/main" id="{FEEEC69E-1D31-4EF2-BE4E-B751725EC1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2426" y="6438238"/>
            <a:ext cx="339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</a:p>
        </p:txBody>
      </p:sp>
    </p:spTree>
    <p:extLst>
      <p:ext uri="{BB962C8B-B14F-4D97-AF65-F5344CB8AC3E}">
        <p14:creationId xmlns:p14="http://schemas.microsoft.com/office/powerpoint/2010/main" val="2013507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9"/>
          <p:cNvSpPr>
            <a:spLocks noGrp="1"/>
          </p:cNvSpPr>
          <p:nvPr>
            <p:ph type="body" sz="quarter" idx="15"/>
          </p:nvPr>
        </p:nvSpPr>
        <p:spPr>
          <a:xfrm>
            <a:off x="518984" y="1072120"/>
            <a:ext cx="8106032" cy="4713759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685783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2pPr>
            <a:lvl3pPr marL="1142971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3pPr>
            <a:lvl4pPr marL="1600160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4pPr>
            <a:lvl5pPr marL="2057349" indent="-228594" algn="just">
              <a:buFontTx/>
              <a:buBlip>
                <a:blip r:embed="rId2"/>
              </a:buBlip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6436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EF19490-00FA-4438-B7F5-86DA6A72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7366" y="28511"/>
            <a:ext cx="6742300" cy="48934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8" name="Marcador de pie de página 6">
            <a:extLst>
              <a:ext uri="{FF2B5EF4-FFF2-40B4-BE49-F238E27FC236}">
                <a16:creationId xmlns:a16="http://schemas.microsoft.com/office/drawing/2014/main" id="{FBC409D0-3F46-4115-96BE-7D475D174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86075" y="6447210"/>
            <a:ext cx="3371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06475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34262"/>
            <a:ext cx="5742296" cy="1470025"/>
          </a:xfrm>
        </p:spPr>
        <p:txBody>
          <a:bodyPr/>
          <a:lstStyle>
            <a:lvl1pPr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22651"/>
            <a:ext cx="5742296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Sesión Extraordinaria 01/2021 del 18 de marzo de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26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Sesión Extraordinaria 01/2021 del 18 de marzo de 2021</a:t>
            </a:r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58AE-96D2-45FC-96FE-2B21174429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5042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Sesión Extraordinaria 01/2021 del 18 de marzo de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60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0916" y="-2"/>
            <a:ext cx="9143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115" y="9817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8415" y="6492875"/>
            <a:ext cx="3428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32232" y="647571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A811B-EC15-4221-9CE3-1524AEBB1E2E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b="10644"/>
          <a:stretch/>
        </p:blipFill>
        <p:spPr>
          <a:xfrm>
            <a:off x="-1" y="-1"/>
            <a:ext cx="1701802" cy="546101"/>
          </a:xfrm>
          <a:prstGeom prst="rect">
            <a:avLst/>
          </a:prstGeom>
        </p:spPr>
      </p:pic>
      <p:sp>
        <p:nvSpPr>
          <p:cNvPr id="11" name="2055 Rectángulo"/>
          <p:cNvSpPr/>
          <p:nvPr/>
        </p:nvSpPr>
        <p:spPr>
          <a:xfrm>
            <a:off x="1701801" y="-2"/>
            <a:ext cx="7442199" cy="5460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1801" y="0"/>
            <a:ext cx="7431283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AEBED"/>
              </a:clrFrom>
              <a:clrTo>
                <a:srgbClr val="EAEB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7" t="16595" r="13165" b="9678"/>
          <a:stretch/>
        </p:blipFill>
        <p:spPr>
          <a:xfrm>
            <a:off x="232011" y="5575063"/>
            <a:ext cx="1023583" cy="114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58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499" y="1763858"/>
            <a:ext cx="2719052" cy="3670110"/>
          </a:xfrm>
          <a:prstGeom prst="rect">
            <a:avLst/>
          </a:prstGeom>
        </p:spPr>
      </p:pic>
      <p:pic>
        <p:nvPicPr>
          <p:cNvPr id="28" name="Imagen 27"/>
          <p:cNvPicPr/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2055 Rectángulo"/>
          <p:cNvSpPr/>
          <p:nvPr/>
        </p:nvSpPr>
        <p:spPr>
          <a:xfrm>
            <a:off x="1689100" y="-2"/>
            <a:ext cx="6736566" cy="5768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 Extra Light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1275" y="2137955"/>
            <a:ext cx="9175275" cy="2987299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6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2" b="7970"/>
          <a:stretch/>
        </p:blipFill>
        <p:spPr>
          <a:xfrm>
            <a:off x="552" y="0"/>
            <a:ext cx="1688548" cy="576815"/>
          </a:xfrm>
          <a:prstGeom prst="rect">
            <a:avLst/>
          </a:prstGeom>
        </p:spPr>
      </p:pic>
      <p:sp>
        <p:nvSpPr>
          <p:cNvPr id="39" name="2 Rectángulo"/>
          <p:cNvSpPr/>
          <p:nvPr/>
        </p:nvSpPr>
        <p:spPr>
          <a:xfrm>
            <a:off x="1" y="1618693"/>
            <a:ext cx="9144000" cy="396044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6181" y="645188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5" name="Marcador de título 4">
            <a:extLst>
              <a:ext uri="{FF2B5EF4-FFF2-40B4-BE49-F238E27FC236}">
                <a16:creationId xmlns:a16="http://schemas.microsoft.com/office/drawing/2014/main" id="{746653DA-C819-4EDE-BF60-0B3AAC8E5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51986"/>
            <a:ext cx="6736566" cy="4450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F18D7904-7BD9-46DE-A44C-B19DEFCF64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2965" y="1142761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137ABA22-4CB3-4E9F-AEC9-C7687166A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9249" y="6438238"/>
            <a:ext cx="33854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1872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hf hdr="0" dt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055 Rectángulo"/>
          <p:cNvSpPr/>
          <p:nvPr/>
        </p:nvSpPr>
        <p:spPr>
          <a:xfrm>
            <a:off x="1673461" y="0"/>
            <a:ext cx="6750564" cy="5588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3"/>
          <a:srcRect l="1538" t="20344" r="770" b="15263"/>
          <a:stretch/>
        </p:blipFill>
        <p:spPr>
          <a:xfrm>
            <a:off x="-15639" y="6686393"/>
            <a:ext cx="9175275" cy="18582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9" b="9526"/>
          <a:stretch/>
        </p:blipFill>
        <p:spPr>
          <a:xfrm>
            <a:off x="-15639" y="1"/>
            <a:ext cx="1689100" cy="558800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07556" y="646740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9" name="Imagen 8"/>
          <p:cNvPicPr/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546" t="24150" r="66225" b="18796"/>
          <a:stretch/>
        </p:blipFill>
        <p:spPr bwMode="auto">
          <a:xfrm>
            <a:off x="8439665" y="7184"/>
            <a:ext cx="704335" cy="733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Marcador de título 2">
            <a:extLst>
              <a:ext uri="{FF2B5EF4-FFF2-40B4-BE49-F238E27FC236}">
                <a16:creationId xmlns:a16="http://schemas.microsoft.com/office/drawing/2014/main" id="{C8B24DD2-A40F-4555-B179-9ADD087B4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7365" y="33030"/>
            <a:ext cx="6742300" cy="489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3CF62CB-A637-4EA1-80A7-18989DCDB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644" y="1139836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7179F-E906-424E-BAE7-14CA011D9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9249" y="6437969"/>
            <a:ext cx="33854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</a:p>
        </p:txBody>
      </p:sp>
    </p:spTree>
    <p:extLst>
      <p:ext uri="{BB962C8B-B14F-4D97-AF65-F5344CB8AC3E}">
        <p14:creationId xmlns:p14="http://schemas.microsoft.com/office/powerpoint/2010/main" val="154832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445" y="1968881"/>
            <a:ext cx="9150889" cy="292023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7340" y="0"/>
            <a:ext cx="63266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57500" y="64928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MX"/>
              <a:t>Sesión Extraordinaria 01/2021 del 18 de marzo de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C1CA-BC64-9342-9FC6-0A703FD1537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41 Rectángulo"/>
          <p:cNvSpPr/>
          <p:nvPr/>
        </p:nvSpPr>
        <p:spPr>
          <a:xfrm>
            <a:off x="-6351" y="1179738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7748" y="1683446"/>
            <a:ext cx="2719052" cy="3670110"/>
          </a:xfrm>
          <a:prstGeom prst="rect">
            <a:avLst/>
          </a:prstGeom>
        </p:spPr>
      </p:pic>
      <p:sp>
        <p:nvSpPr>
          <p:cNvPr id="12" name="41 Rectángulo"/>
          <p:cNvSpPr/>
          <p:nvPr userDrawn="1"/>
        </p:nvSpPr>
        <p:spPr>
          <a:xfrm>
            <a:off x="-6351" y="1193386"/>
            <a:ext cx="9150350" cy="4498521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9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2800" b="1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hyperlink" Target="Incremento%20a%20Pensionados%202021%20Tabulador.xlsx" TargetMode="Externa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240B4F-20CE-4C5B-A34A-320657D37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693987"/>
            <a:ext cx="5742296" cy="1470025"/>
          </a:xfrm>
        </p:spPr>
        <p:txBody>
          <a:bodyPr/>
          <a:lstStyle/>
          <a:p>
            <a:r>
              <a:rPr lang="es-MX" dirty="0"/>
              <a:t>Sesión Extraordinaria de Consejo Directivo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8DD279-9837-4F5D-B401-71642DC618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164011"/>
            <a:ext cx="5742296" cy="1211239"/>
          </a:xfrm>
        </p:spPr>
        <p:txBody>
          <a:bodyPr/>
          <a:lstStyle/>
          <a:p>
            <a:r>
              <a:rPr lang="es-MX" dirty="0"/>
              <a:t>01/2021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93CA870-785C-4868-A728-6F284F90D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14211" y="6492185"/>
            <a:ext cx="3715577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F573386-4CA9-4C3D-AE3C-9B5FBA532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918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F7CABA4-50A2-4CAB-B813-9B2E273A7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61006A7-34F3-4D23-A8EE-60F3C09A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F0FDC0-6DB2-421E-836E-C1D17D19A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01994" y="6457765"/>
            <a:ext cx="3740012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C36E21E-AD58-46C0-ADD0-3530653B3B72}"/>
              </a:ext>
            </a:extLst>
          </p:cNvPr>
          <p:cNvSpPr/>
          <p:nvPr/>
        </p:nvSpPr>
        <p:spPr>
          <a:xfrm>
            <a:off x="132522" y="755797"/>
            <a:ext cx="2763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Instrucciones del Simulador</a:t>
            </a:r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494C63F-168A-4D18-A66A-F002CDCD57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738430"/>
              </p:ext>
            </p:extLst>
          </p:nvPr>
        </p:nvGraphicFramePr>
        <p:xfrm>
          <a:off x="1865036" y="1125129"/>
          <a:ext cx="5413927" cy="4088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5095944" imgH="3848173" progId="Excel.Sheet.12">
                  <p:embed/>
                </p:oleObj>
              </mc:Choice>
              <mc:Fallback>
                <p:oleObj name="Worksheet" r:id="rId3" imgW="5095944" imgH="3848173" progId="Excel.Sheet.12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39384F5D-A502-42AC-9F2D-659D35786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5036" y="1125129"/>
                        <a:ext cx="5413927" cy="40882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5 Imagen" descr="Dctos.png">
            <a:hlinkClick r:id="rId5" action="ppaction://hlinkfile"/>
            <a:extLst>
              <a:ext uri="{FF2B5EF4-FFF2-40B4-BE49-F238E27FC236}">
                <a16:creationId xmlns:a16="http://schemas.microsoft.com/office/drawing/2014/main" id="{244A6A99-FCDA-4F0E-B68D-F7FD0BB041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8116" y="5423799"/>
            <a:ext cx="706222" cy="607272"/>
          </a:xfrm>
          <a:prstGeom prst="rect">
            <a:avLst/>
          </a:prstGeom>
        </p:spPr>
      </p:pic>
      <p:sp>
        <p:nvSpPr>
          <p:cNvPr id="11" name="17 CuadroTexto">
            <a:extLst>
              <a:ext uri="{FF2B5EF4-FFF2-40B4-BE49-F238E27FC236}">
                <a16:creationId xmlns:a16="http://schemas.microsoft.com/office/drawing/2014/main" id="{001CF367-35B9-4C40-A7C1-C85C8A7CD52C}"/>
              </a:ext>
            </a:extLst>
          </p:cNvPr>
          <p:cNvSpPr txBox="1"/>
          <p:nvPr/>
        </p:nvSpPr>
        <p:spPr>
          <a:xfrm>
            <a:off x="3781900" y="6031071"/>
            <a:ext cx="11186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b="1" dirty="0">
                <a:solidFill>
                  <a:schemeClr val="bg1">
                    <a:lumMod val="50000"/>
                  </a:schemeClr>
                </a:solidFill>
              </a:rPr>
              <a:t>TABULADOR</a:t>
            </a:r>
          </a:p>
        </p:txBody>
      </p:sp>
    </p:spTree>
    <p:extLst>
      <p:ext uri="{BB962C8B-B14F-4D97-AF65-F5344CB8AC3E}">
        <p14:creationId xmlns:p14="http://schemas.microsoft.com/office/powerpoint/2010/main" val="1689977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26E221-C352-4C9D-ABC0-6E36BFEC3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493" y="2693987"/>
            <a:ext cx="5742296" cy="1470025"/>
          </a:xfrm>
        </p:spPr>
        <p:txBody>
          <a:bodyPr/>
          <a:lstStyle/>
          <a:p>
            <a:r>
              <a:rPr lang="es-MX" dirty="0"/>
              <a:t>4. Clausura de la Sesión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81BBDCE-5F78-48AD-86F9-D46EB53F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14211" y="6492875"/>
            <a:ext cx="3715578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3DF1F5F-1FD3-4254-87C0-C75E6736A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98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42B5CC02-7732-448F-9A4E-1589313596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1376" y="2517912"/>
            <a:ext cx="8321247" cy="3212361"/>
          </a:xfrm>
        </p:spPr>
        <p:txBody>
          <a:bodyPr>
            <a:normAutofit/>
          </a:bodyPr>
          <a:lstStyle/>
          <a:p>
            <a:pPr marL="457135" indent="-457135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600" dirty="0">
                <a:solidFill>
                  <a:schemeClr val="bg1">
                    <a:lumMod val="50000"/>
                  </a:schemeClr>
                </a:solidFill>
              </a:rPr>
              <a:t>Lista de Asistencia y Declaración de Quórum </a:t>
            </a:r>
          </a:p>
          <a:p>
            <a:pPr marL="457135" indent="-457135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600" dirty="0">
                <a:solidFill>
                  <a:schemeClr val="bg1">
                    <a:lumMod val="50000"/>
                  </a:schemeClr>
                </a:solidFill>
              </a:rPr>
              <a:t>Aprobación de Orden del Día</a:t>
            </a:r>
          </a:p>
          <a:p>
            <a:pPr marL="457135" indent="-457135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600" dirty="0">
                <a:solidFill>
                  <a:schemeClr val="bg1">
                    <a:lumMod val="50000"/>
                  </a:schemeClr>
                </a:solidFill>
              </a:rPr>
              <a:t>Incremento Anual a la Nómina de Pensionados y Jubilados 2021</a:t>
            </a:r>
          </a:p>
          <a:p>
            <a:pPr marL="457135" indent="-457135" eaLnBrk="0" hangingPunct="0">
              <a:spcAft>
                <a:spcPct val="20000"/>
              </a:spcAft>
              <a:buFontTx/>
              <a:buAutoNum type="arabicPeriod"/>
              <a:defRPr/>
            </a:pPr>
            <a:r>
              <a:rPr lang="es-MX" sz="1600" dirty="0">
                <a:solidFill>
                  <a:schemeClr val="bg1">
                    <a:lumMod val="50000"/>
                  </a:schemeClr>
                </a:solidFill>
              </a:rPr>
              <a:t>Clausura de la Sesión</a:t>
            </a:r>
          </a:p>
          <a:p>
            <a:endParaRPr lang="es-MX" sz="160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DEA35E2-A2AA-4DB0-84D5-AB221FC55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10400" y="6440889"/>
            <a:ext cx="2133600" cy="365125"/>
          </a:xfrm>
        </p:spPr>
        <p:txBody>
          <a:bodyPr/>
          <a:lstStyle/>
          <a:p>
            <a:fld id="{08DCC1CA-BC64-9342-9FC6-0A703FD15379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74E83625-C8F1-40E8-8B04-38ADC7B2D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ORDEN DEL DÍA EXT-01/2021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BA282A-73AA-4511-B3F0-0CC38116D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97988" y="6437320"/>
            <a:ext cx="3748021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</p:spTree>
    <p:extLst>
      <p:ext uri="{BB962C8B-B14F-4D97-AF65-F5344CB8AC3E}">
        <p14:creationId xmlns:p14="http://schemas.microsoft.com/office/powerpoint/2010/main" val="4163576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ABF091-735E-4A29-892D-9BC200BE81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693987"/>
            <a:ext cx="5742296" cy="1470025"/>
          </a:xfrm>
        </p:spPr>
        <p:txBody>
          <a:bodyPr/>
          <a:lstStyle/>
          <a:p>
            <a:r>
              <a:rPr lang="es-MX" dirty="0"/>
              <a:t>3. Incremento Anual a la Nómina de Jubilados y Pensionados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6B9612-2078-4B45-8DCF-A374EFA743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4333461"/>
            <a:ext cx="5742296" cy="1041790"/>
          </a:xfrm>
        </p:spPr>
        <p:txBody>
          <a:bodyPr/>
          <a:lstStyle/>
          <a:p>
            <a:r>
              <a:rPr lang="es-MX" dirty="0"/>
              <a:t>2021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F75F62-0BD0-484D-AD3C-9AB887E73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87706" y="6492183"/>
            <a:ext cx="3768587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0FDA3B-B2EE-4788-A52B-6FFAFFDA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298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FF1FDB00-24BE-49FD-8FAF-CB4CC693F8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E42E38CA-2AD3-4931-8012-701F5353C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41926D-C36C-4FAB-8889-664995FB0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7913" y="6464363"/>
            <a:ext cx="3806273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FB6BE14-3538-4A13-A332-5E64700D3777}"/>
              </a:ext>
            </a:extLst>
          </p:cNvPr>
          <p:cNvSpPr/>
          <p:nvPr/>
        </p:nvSpPr>
        <p:spPr>
          <a:xfrm>
            <a:off x="165652" y="748954"/>
            <a:ext cx="652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Relación Directa del Número de Afiliados por cada Pensionado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F5BB12D-8256-4D01-B36B-AA2C8C25B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715" y="1384300"/>
            <a:ext cx="7052671" cy="4201284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2361E03-37A7-4C6A-8BA7-535500931B73}"/>
              </a:ext>
            </a:extLst>
          </p:cNvPr>
          <p:cNvSpPr/>
          <p:nvPr/>
        </p:nvSpPr>
        <p:spPr>
          <a:xfrm>
            <a:off x="165652" y="5851598"/>
            <a:ext cx="8274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De conformidad con los estudios actuariales realizados, una relación sana corresponde a 6 afiliados por cada pensionado.</a:t>
            </a:r>
          </a:p>
        </p:txBody>
      </p:sp>
    </p:spTree>
    <p:extLst>
      <p:ext uri="{BB962C8B-B14F-4D97-AF65-F5344CB8AC3E}">
        <p14:creationId xmlns:p14="http://schemas.microsoft.com/office/powerpoint/2010/main" val="2569960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945B4FD-7ABA-42B4-9D56-5D0DE85C8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366BAC34-71AF-4902-BED8-D207D5302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B09651-0972-499A-A31D-1904A85EB1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15246" y="6492875"/>
            <a:ext cx="3713508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777EAA0-5C54-45C6-B019-351199848BE9}"/>
              </a:ext>
            </a:extLst>
          </p:cNvPr>
          <p:cNvSpPr/>
          <p:nvPr/>
        </p:nvSpPr>
        <p:spPr>
          <a:xfrm>
            <a:off x="192157" y="748954"/>
            <a:ext cx="6407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Histórico de Nómina de Pensionados 2010-2020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F5CB4B9A-F2B0-411B-B83D-69F77F61A8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6701" y="1384300"/>
            <a:ext cx="8648700" cy="4940300"/>
          </a:xfrm>
        </p:spPr>
        <p:txBody>
          <a:bodyPr>
            <a:normAutofit fontScale="92500" lnSpcReduction="20000"/>
          </a:bodyPr>
          <a:lstStyle/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dirty="0"/>
              <a:t>El incremento porcentual autorizado por el Consejo Directivo del ejercicio 2018 al 2020, es el promedio ponderado por rango de pensión.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C4B7687-5A26-4B01-B79D-75FB0175C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032" y="1384300"/>
            <a:ext cx="7238886" cy="433549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720B28C-7D83-44D7-89E8-2881A1435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165" y="1768574"/>
            <a:ext cx="5893776" cy="397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57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2B355E3-1809-477C-A225-4036D2AD73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8656F9A-5F40-446D-B899-D4D666401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5182BF-AFE3-45D9-A70C-9EF5CB93B5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Sesión Extraordinaria 01/2021 del 18 de marzo de 2021</a:t>
            </a:r>
            <a:endParaRPr lang="es-MX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6627B70-5D56-420F-B809-1F18B38EAADD}"/>
              </a:ext>
            </a:extLst>
          </p:cNvPr>
          <p:cNvSpPr/>
          <p:nvPr/>
        </p:nvSpPr>
        <p:spPr>
          <a:xfrm>
            <a:off x="159024" y="702788"/>
            <a:ext cx="60893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Histórico de Nómina de Pensionados (Detalle últimos 5 años)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25EE538-32B6-4E66-9548-2ADCFDA22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520890"/>
            <a:ext cx="8636000" cy="381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6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1315675-E04F-4CED-9C92-15B0262C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92AE78B-2646-4E28-8157-5F33BD66B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B7722D-6176-4A39-9154-1550F4A64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48376" y="6447210"/>
            <a:ext cx="3647247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198BF01-1051-4E10-8E4A-3BB1FD316F2E}"/>
              </a:ext>
            </a:extLst>
          </p:cNvPr>
          <p:cNvSpPr/>
          <p:nvPr/>
        </p:nvSpPr>
        <p:spPr>
          <a:xfrm>
            <a:off x="214375" y="726421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Altas Esperadas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83359C9D-961F-4D98-9661-EB1986227C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6701" y="1384300"/>
            <a:ext cx="8648700" cy="1305891"/>
          </a:xfrm>
        </p:spPr>
        <p:txBody>
          <a:bodyPr/>
          <a:lstStyle/>
          <a:p>
            <a:r>
              <a:rPr lang="es-MX" dirty="0"/>
              <a:t>Para realizar el cálculo, se consideran los últimos 5 años (2016 – 2020), aspectos relevantes: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Se estiman un total de 3,300 pensionados al cierre del ejercicio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Sueldo promedio por pensionado es de 15,601.44 pesos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6576141-3C66-4E8A-8316-08BB8C91D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2614601"/>
            <a:ext cx="8674101" cy="383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30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F7CABA4-50A2-4CAB-B813-9B2E273A7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61006A7-34F3-4D23-A8EE-60F3C09A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F0FDC0-6DB2-421E-836E-C1D17D19A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01994" y="6457765"/>
            <a:ext cx="3740012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C36E21E-AD58-46C0-ADD0-3530653B3B72}"/>
              </a:ext>
            </a:extLst>
          </p:cNvPr>
          <p:cNvSpPr/>
          <p:nvPr/>
        </p:nvSpPr>
        <p:spPr>
          <a:xfrm>
            <a:off x="0" y="702788"/>
            <a:ext cx="3078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Propuesta de Incremento 2021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69D2CD73-4D6E-4E42-9051-969BFC4DDB17}"/>
              </a:ext>
            </a:extLst>
          </p:cNvPr>
          <p:cNvSpPr txBox="1">
            <a:spLocks/>
          </p:cNvSpPr>
          <p:nvPr/>
        </p:nvSpPr>
        <p:spPr>
          <a:xfrm>
            <a:off x="266701" y="1384300"/>
            <a:ext cx="8610599" cy="4940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just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783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971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60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349" indent="-228594" algn="just" defTabSz="914377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/>
              <a:t>Considerando que al cierre de diciembre 2020, se contaba con un total de </a:t>
            </a:r>
            <a:r>
              <a:rPr lang="es-MX" sz="1600" b="1" u="sng"/>
              <a:t>39,224 pensionados</a:t>
            </a:r>
            <a:r>
              <a:rPr lang="es-MX" sz="1600"/>
              <a:t> cuyo costo fue de </a:t>
            </a:r>
            <a:r>
              <a:rPr lang="es-MX" sz="1600" b="1" u="sng"/>
              <a:t>611.9 mdp</a:t>
            </a:r>
            <a:r>
              <a:rPr lang="es-MX" sz="1600"/>
              <a:t>, y que la inflación al cierre del ejercicio 2020 ascendió a 3.15%, se estima que el monto máximo (respecto al escenario mínimo aprobado) de los incrementos nunca podrá ser mayor a </a:t>
            </a:r>
            <a:r>
              <a:rPr lang="es-MX" sz="1600" b="1" u="sng"/>
              <a:t>250 mdp</a:t>
            </a:r>
            <a:r>
              <a:rPr lang="es-MX" sz="1600"/>
              <a:t> como se muestra en la siguiente tabla:</a:t>
            </a:r>
            <a:endParaRPr lang="es-MX" sz="1600" b="1" u="sng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F67A1FF-CF82-40BF-9ED5-EC3C16A6C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097" y="2427567"/>
            <a:ext cx="4997805" cy="403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84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F7CABA4-50A2-4CAB-B813-9B2E273A7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DCC1CA-BC64-9342-9FC6-0A703FD1537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61006A7-34F3-4D23-A8EE-60F3C09AE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de Incremento de Pensiones 2021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F0FDC0-6DB2-421E-836E-C1D17D19A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01994" y="6457765"/>
            <a:ext cx="3740012" cy="365125"/>
          </a:xfrm>
        </p:spPr>
        <p:txBody>
          <a:bodyPr/>
          <a:lstStyle/>
          <a:p>
            <a:r>
              <a:rPr lang="es-MX" dirty="0"/>
              <a:t>Sesión Extraordinaria 01/2021 del 18 de marzo de 2021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C36E21E-AD58-46C0-ADD0-3530653B3B72}"/>
              </a:ext>
            </a:extLst>
          </p:cNvPr>
          <p:cNvSpPr/>
          <p:nvPr/>
        </p:nvSpPr>
        <p:spPr>
          <a:xfrm>
            <a:off x="0" y="702788"/>
            <a:ext cx="3078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</a:rPr>
              <a:t>Propuesta de Incremento 2021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2E7B091B-0295-4E64-8A36-C52CC4A0BB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7650" y="1164585"/>
            <a:ext cx="8648700" cy="5200714"/>
          </a:xfrm>
        </p:spPr>
        <p:txBody>
          <a:bodyPr>
            <a:normAutofit fontScale="92500" lnSpcReduction="10000"/>
          </a:bodyPr>
          <a:lstStyle/>
          <a:p>
            <a:r>
              <a:rPr lang="es-MX" dirty="0"/>
              <a:t>Derivado de las inquietudes presentadas por el Consejo Directivo, se realizaron un par de simulaciones de incrementos a las pensiones, la primera de ellas (Escenario A) respondiendo a incrementos porcentuales y la segunda (Escenario B) en importes aplicados de manera directa a la pensión actual utilizando los siguientes rangos:</a:t>
            </a: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dirty="0"/>
              <a:t>Como resultado de la aplicación de los mismos, obtendríamos lo siguiente:</a:t>
            </a: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b="1" i="1" u="sng" dirty="0"/>
              <a:t>Los escenarios anteriores son de carácter informativo, adjunto a la presentación se envía archivo de Excel denominado “Proyecto de Incrementos 2021”, en el que se podrán realizar las simulaciones necesarias para un total de 31 rangos salariarles definidos.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858F129-3EB4-4847-AB3B-30B66E268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679" y="2047750"/>
            <a:ext cx="2802380" cy="130101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8841091-55E9-4558-BF0E-AE7045772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648" y="3853252"/>
            <a:ext cx="4714601" cy="148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576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esiones">
  <a:themeElements>
    <a:clrScheme name="Personalizado 2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F7F"/>
      </a:hlink>
      <a:folHlink>
        <a:srgbClr val="8C8C8C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icrosu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A7692A2E-4455-4B40-ADDE-57D0D4B414B7}" vid="{5F4364F3-0ABC-4875-A218-6BAC94C640C2}"/>
    </a:ext>
  </a:extLst>
</a:theme>
</file>

<file path=ppt/theme/theme2.xml><?xml version="1.0" encoding="utf-8"?>
<a:theme xmlns:a="http://schemas.openxmlformats.org/drawingml/2006/main" name="plantilla ipejal 2019">
  <a:themeElements>
    <a:clrScheme name="Personalizado 3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F7F"/>
      </a:hlink>
      <a:folHlink>
        <a:srgbClr val="8C8C8C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icrosu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3.xml><?xml version="1.0" encoding="utf-8"?>
<a:theme xmlns:a="http://schemas.openxmlformats.org/drawingml/2006/main" name="1_plantilla ipejal 2019">
  <a:themeElements>
    <a:clrScheme name="Personalizado 4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F7F"/>
      </a:hlink>
      <a:folHlink>
        <a:srgbClr val="8C8C8C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icrosu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ipejal 2019" id="{97B39504-9950-4E47-A76E-3CF8768AADC5}" vid="{4B6DBFDE-D728-4CF3-A0AE-FA415622AAF0}"/>
    </a:ext>
  </a:extLst>
</a:theme>
</file>

<file path=ppt/theme/theme4.xml><?xml version="1.0" encoding="utf-8"?>
<a:theme xmlns:a="http://schemas.openxmlformats.org/drawingml/2006/main" name="1_Tema Sesiones">
  <a:themeElements>
    <a:clrScheme name="Personalizado 5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7F7F7F"/>
      </a:hlink>
      <a:folHlink>
        <a:srgbClr val="8C8C8C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icrosurco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 Sesiones" id="{26BFFD90-DB4A-4430-A758-8CF8B9B77286}" vid="{1F7936C4-BA8F-4675-8AEB-9A38D1EC11DC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Sesiones</Template>
  <TotalTime>492</TotalTime>
  <Words>505</Words>
  <Application>Microsoft Office PowerPoint</Application>
  <PresentationFormat>Presentación en pantalla (4:3)</PresentationFormat>
  <Paragraphs>79</Paragraphs>
  <Slides>11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Abadi Extra Light</vt:lpstr>
      <vt:lpstr>Arial</vt:lpstr>
      <vt:lpstr>Calibri</vt:lpstr>
      <vt:lpstr>Gill Sans MT</vt:lpstr>
      <vt:lpstr>Tema Sesiones</vt:lpstr>
      <vt:lpstr>plantilla ipejal 2019</vt:lpstr>
      <vt:lpstr>1_plantilla ipejal 2019</vt:lpstr>
      <vt:lpstr>1_Tema Sesiones</vt:lpstr>
      <vt:lpstr>Worksheet</vt:lpstr>
      <vt:lpstr>Sesión Extraordinaria de Consejo Directivo</vt:lpstr>
      <vt:lpstr>ORDEN DEL DÍA EXT-01/2021</vt:lpstr>
      <vt:lpstr>3. Incremento Anual a la Nómina de Jubilados y Pensionados</vt:lpstr>
      <vt:lpstr>Propuesta de Incremento de Pensiones 2021</vt:lpstr>
      <vt:lpstr>Propuesta de Incremento de Pensiones 2021</vt:lpstr>
      <vt:lpstr>Propuesta de Incremento de Pensiones 2021</vt:lpstr>
      <vt:lpstr>Propuesta de Incremento de Pensiones 2021</vt:lpstr>
      <vt:lpstr>Propuesta de Incremento de Pensiones 2021</vt:lpstr>
      <vt:lpstr>Propuesta de Incremento de Pensiones 2021</vt:lpstr>
      <vt:lpstr>Propuesta de Incremento de Pensiones 2021</vt:lpstr>
      <vt:lpstr>4. Clausura de la Sesión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Gonzalez Martinez, Maria del Carmen</dc:creator>
  <cp:lastModifiedBy>Gonzalez Martinez, Maria del Carmen</cp:lastModifiedBy>
  <cp:revision>19</cp:revision>
  <dcterms:created xsi:type="dcterms:W3CDTF">2021-03-16T17:19:45Z</dcterms:created>
  <dcterms:modified xsi:type="dcterms:W3CDTF">2021-03-22T21:08:01Z</dcterms:modified>
</cp:coreProperties>
</file>